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58" r:id="rId27"/>
    <p:sldId id="259" r:id="rId28"/>
    <p:sldId id="26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Depth and level of B – </a:t>
            </a:r>
            <a:r>
              <a:rPr lang="ko-KR" altLang="en-US" sz="1000" dirty="0" smtClean="0">
                <a:solidFill>
                  <a:schemeClr val="tx1"/>
                </a:solidFill>
              </a:rPr>
              <a:t>특정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depth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패스의 길이가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High of Tree : maximum path</a:t>
            </a:r>
            <a:r>
              <a:rPr lang="ko-KR" altLang="en-US" sz="1000" dirty="0" smtClean="0">
                <a:solidFill>
                  <a:schemeClr val="tx1"/>
                </a:solidFill>
              </a:rPr>
              <a:t>의 길이 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 Degree of B : B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가질수</a:t>
            </a:r>
            <a:r>
              <a:rPr lang="ko-KR" altLang="en-US" sz="1000" dirty="0" smtClean="0">
                <a:solidFill>
                  <a:schemeClr val="tx1"/>
                </a:solidFill>
              </a:rPr>
              <a:t> 있는 </a:t>
            </a:r>
            <a:r>
              <a:rPr lang="en-US" altLang="ko-KR" sz="1000" dirty="0" smtClean="0">
                <a:solidFill>
                  <a:schemeClr val="tx1"/>
                </a:solidFill>
              </a:rPr>
              <a:t>child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개수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그래서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Size of Tree :  tree</a:t>
            </a:r>
            <a:r>
              <a:rPr lang="ko-KR" altLang="en-US" sz="1000" dirty="0" smtClean="0">
                <a:solidFill>
                  <a:schemeClr val="tx1"/>
                </a:solidFill>
              </a:rPr>
              <a:t>에 있는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개수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33" y="2288926"/>
            <a:ext cx="6184452" cy="37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Depth and level of B – </a:t>
            </a:r>
            <a:r>
              <a:rPr lang="ko-KR" altLang="en-US" sz="1000" dirty="0" smtClean="0">
                <a:solidFill>
                  <a:schemeClr val="tx1"/>
                </a:solidFill>
              </a:rPr>
              <a:t>특정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depth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패스의 길이가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High of Tree : maximum path</a:t>
            </a:r>
            <a:r>
              <a:rPr lang="ko-KR" altLang="en-US" sz="1000" dirty="0" smtClean="0">
                <a:solidFill>
                  <a:schemeClr val="tx1"/>
                </a:solidFill>
              </a:rPr>
              <a:t>의 길이 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 Degree of B : B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가질수</a:t>
            </a:r>
            <a:r>
              <a:rPr lang="ko-KR" altLang="en-US" sz="1000" dirty="0" smtClean="0">
                <a:solidFill>
                  <a:schemeClr val="tx1"/>
                </a:solidFill>
              </a:rPr>
              <a:t> 있는 </a:t>
            </a:r>
            <a:r>
              <a:rPr lang="en-US" altLang="ko-KR" sz="1000" dirty="0" smtClean="0">
                <a:solidFill>
                  <a:schemeClr val="tx1"/>
                </a:solidFill>
              </a:rPr>
              <a:t>child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개수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그래서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Size of Tree :  tree</a:t>
            </a:r>
            <a:r>
              <a:rPr lang="ko-KR" altLang="en-US" sz="1000" dirty="0" smtClean="0">
                <a:solidFill>
                  <a:schemeClr val="tx1"/>
                </a:solidFill>
              </a:rPr>
              <a:t>에 있는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개수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74" y="2368213"/>
            <a:ext cx="6230219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Depth and level of B – </a:t>
            </a:r>
            <a:r>
              <a:rPr lang="ko-KR" altLang="en-US" sz="1000" dirty="0" smtClean="0">
                <a:solidFill>
                  <a:schemeClr val="tx1"/>
                </a:solidFill>
              </a:rPr>
              <a:t>특정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depth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패스의 길이가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High of Tree : maximum path</a:t>
            </a:r>
            <a:r>
              <a:rPr lang="ko-KR" altLang="en-US" sz="1000" dirty="0" smtClean="0">
                <a:solidFill>
                  <a:schemeClr val="tx1"/>
                </a:solidFill>
              </a:rPr>
              <a:t>의 길이 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 Degree of B : B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가질수</a:t>
            </a:r>
            <a:r>
              <a:rPr lang="ko-KR" altLang="en-US" sz="1000" dirty="0" smtClean="0">
                <a:solidFill>
                  <a:schemeClr val="tx1"/>
                </a:solidFill>
              </a:rPr>
              <a:t> 있는 </a:t>
            </a:r>
            <a:r>
              <a:rPr lang="en-US" altLang="ko-KR" sz="1000" dirty="0" smtClean="0">
                <a:solidFill>
                  <a:schemeClr val="tx1"/>
                </a:solidFill>
              </a:rPr>
              <a:t>child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개수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그래서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Size of Tree :  tree</a:t>
            </a:r>
            <a:r>
              <a:rPr lang="ko-KR" altLang="en-US" sz="1000" dirty="0" smtClean="0">
                <a:solidFill>
                  <a:schemeClr val="tx1"/>
                </a:solidFill>
              </a:rPr>
              <a:t>에 있는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개수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0703"/>
            <a:ext cx="6077798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Depth and level of B – </a:t>
            </a:r>
            <a:r>
              <a:rPr lang="ko-KR" altLang="en-US" sz="1000" dirty="0" smtClean="0">
                <a:solidFill>
                  <a:schemeClr val="tx1"/>
                </a:solidFill>
              </a:rPr>
              <a:t>특정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depth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패스의 길이가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High of Tree : maximum path</a:t>
            </a:r>
            <a:r>
              <a:rPr lang="ko-KR" altLang="en-US" sz="1000" dirty="0" smtClean="0">
                <a:solidFill>
                  <a:schemeClr val="tx1"/>
                </a:solidFill>
              </a:rPr>
              <a:t>의 길이 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 Degree of B : B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가질수</a:t>
            </a:r>
            <a:r>
              <a:rPr lang="ko-KR" altLang="en-US" sz="1000" dirty="0" smtClean="0">
                <a:solidFill>
                  <a:schemeClr val="tx1"/>
                </a:solidFill>
              </a:rPr>
              <a:t> 있는 </a:t>
            </a:r>
            <a:r>
              <a:rPr lang="en-US" altLang="ko-KR" sz="1000" dirty="0" smtClean="0">
                <a:solidFill>
                  <a:schemeClr val="tx1"/>
                </a:solidFill>
              </a:rPr>
              <a:t>child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개수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그래서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Size of Tree :  tree</a:t>
            </a:r>
            <a:r>
              <a:rPr lang="ko-KR" altLang="en-US" sz="1000" dirty="0" smtClean="0">
                <a:solidFill>
                  <a:schemeClr val="tx1"/>
                </a:solidFill>
              </a:rPr>
              <a:t>에 있는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개수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65" y="1930400"/>
            <a:ext cx="6249272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7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Full Tree : depth</a:t>
            </a:r>
            <a:r>
              <a:rPr lang="ko-KR" altLang="en-US" sz="1000" dirty="0" smtClean="0">
                <a:solidFill>
                  <a:schemeClr val="tx1"/>
                </a:solidFill>
              </a:rPr>
              <a:t>가 동일함</a:t>
            </a:r>
            <a:r>
              <a:rPr lang="en-US" altLang="ko-KR" sz="1000" dirty="0" smtClean="0">
                <a:solidFill>
                  <a:schemeClr val="tx1"/>
                </a:solidFill>
              </a:rPr>
              <a:t>, internal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node</a:t>
            </a:r>
            <a:r>
              <a:rPr lang="ko-KR" altLang="en-US" sz="1000" dirty="0" smtClean="0">
                <a:solidFill>
                  <a:schemeClr val="tx1"/>
                </a:solidFill>
              </a:rPr>
              <a:t>은 완전히 모든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노드들을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가르키고</a:t>
            </a:r>
            <a:r>
              <a:rPr lang="ko-KR" altLang="en-US" sz="1000" dirty="0" smtClean="0">
                <a:solidFill>
                  <a:schemeClr val="tx1"/>
                </a:solidFill>
              </a:rPr>
              <a:t>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Internal node </a:t>
            </a:r>
            <a:r>
              <a:rPr lang="ko-KR" altLang="en-US" sz="1000" dirty="0" smtClean="0">
                <a:solidFill>
                  <a:schemeClr val="tx1"/>
                </a:solidFill>
              </a:rPr>
              <a:t>들은 완전히</a:t>
            </a:r>
            <a:r>
              <a:rPr lang="en-US" altLang="ko-KR" sz="1000" dirty="0" smtClean="0">
                <a:solidFill>
                  <a:schemeClr val="tx1"/>
                </a:solidFill>
              </a:rPr>
              <a:t>(fully)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가지고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Terminal node</a:t>
            </a:r>
            <a:r>
              <a:rPr lang="ko-KR" altLang="en-US" sz="1000" dirty="0" smtClean="0">
                <a:solidFill>
                  <a:schemeClr val="tx1"/>
                </a:solidFill>
              </a:rPr>
              <a:t>들은 완전히</a:t>
            </a:r>
            <a:r>
              <a:rPr lang="en-US" altLang="ko-KR" sz="1000" dirty="0" smtClean="0">
                <a:solidFill>
                  <a:schemeClr val="tx1"/>
                </a:solidFill>
              </a:rPr>
              <a:t>(fully)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노드들을</a:t>
            </a:r>
            <a:r>
              <a:rPr lang="ko-KR" altLang="en-US" sz="1000" dirty="0" smtClean="0">
                <a:solidFill>
                  <a:schemeClr val="tx1"/>
                </a:solidFill>
              </a:rPr>
              <a:t> 가지고 있지 않다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이렇게 삼각형이 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트리를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full tree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Complete tree : </a:t>
            </a:r>
            <a:r>
              <a:rPr lang="ko-KR" altLang="en-US" sz="1000" dirty="0" smtClean="0">
                <a:solidFill>
                  <a:schemeClr val="tx1"/>
                </a:solidFill>
              </a:rPr>
              <a:t>바로 직전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뎁스까지는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full tree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structur</a:t>
            </a:r>
            <a:r>
              <a:rPr lang="ko-KR" altLang="en-US" sz="1000" dirty="0" smtClean="0">
                <a:solidFill>
                  <a:schemeClr val="tx1"/>
                </a:solidFill>
              </a:rPr>
              <a:t>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맨 왼쪽에서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노드들을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하나하나씩 채원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나갈때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complete tree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오른쪽에 먼저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000" dirty="0" smtClean="0">
                <a:solidFill>
                  <a:schemeClr val="tx1"/>
                </a:solidFill>
              </a:rPr>
              <a:t> 생기면 </a:t>
            </a:r>
            <a:r>
              <a:rPr lang="en-US" altLang="ko-KR" sz="1000" dirty="0" smtClean="0">
                <a:solidFill>
                  <a:schemeClr val="tx1"/>
                </a:solidFill>
              </a:rPr>
              <a:t>complete tree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8" y="2087229"/>
            <a:ext cx="6897063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Characteristics of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1128342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전체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를 빼면 전체 </a:t>
            </a:r>
            <a:r>
              <a:rPr lang="en-US" altLang="ko-KR" sz="1400" dirty="0" smtClean="0">
                <a:solidFill>
                  <a:schemeClr val="tx1"/>
                </a:solidFill>
              </a:rPr>
              <a:t>edge</a:t>
            </a:r>
            <a:r>
              <a:rPr lang="ko-KR" altLang="en-US" sz="14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Path</a:t>
            </a:r>
            <a:r>
              <a:rPr lang="ko-KR" altLang="en-US" sz="1400" dirty="0" smtClean="0">
                <a:solidFill>
                  <a:schemeClr val="tx1"/>
                </a:solidFill>
              </a:rPr>
              <a:t>의 길이인데 </a:t>
            </a: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path</a:t>
            </a:r>
            <a:r>
              <a:rPr lang="ko-KR" altLang="en-US" sz="1400" dirty="0" smtClean="0">
                <a:solidFill>
                  <a:schemeClr val="tx1"/>
                </a:solidFill>
              </a:rPr>
              <a:t>가 없다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height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tree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height</a:t>
            </a:r>
            <a:r>
              <a:rPr lang="ko-KR" altLang="en-US" sz="14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Level 1</a:t>
            </a:r>
            <a:r>
              <a:rPr lang="ko-KR" altLang="en-US" sz="1400" dirty="0" smtClean="0">
                <a:solidFill>
                  <a:schemeClr val="tx1"/>
                </a:solidFill>
              </a:rPr>
              <a:t>이니 </a:t>
            </a:r>
            <a:r>
              <a:rPr lang="en-US" altLang="ko-KR" sz="1400" dirty="0" smtClean="0">
                <a:solidFill>
                  <a:schemeClr val="tx1"/>
                </a:solidFill>
              </a:rPr>
              <a:t>d</a:t>
            </a:r>
            <a:r>
              <a:rPr lang="ko-KR" altLang="en-US" sz="1400" dirty="0" smtClean="0">
                <a:solidFill>
                  <a:schemeClr val="tx1"/>
                </a:solidFill>
              </a:rPr>
              <a:t>니깐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승이 되다</a:t>
            </a:r>
            <a:r>
              <a:rPr lang="en-US" altLang="ko-KR" sz="1400" dirty="0" smtClean="0">
                <a:solidFill>
                  <a:schemeClr val="tx1"/>
                </a:solidFill>
              </a:rPr>
              <a:t>. ??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Height h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고</a:t>
            </a:r>
            <a:r>
              <a:rPr lang="en-US" altLang="ko-KR" sz="1400" dirty="0" smtClean="0">
                <a:solidFill>
                  <a:schemeClr val="tx1"/>
                </a:solidFill>
              </a:rPr>
              <a:t>,  degree d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maximum node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승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44" y="2220195"/>
            <a:ext cx="5353797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BST</a:t>
            </a:r>
            <a:r>
              <a:rPr lang="ko-KR" altLang="en-US" sz="1400" dirty="0" smtClean="0">
                <a:solidFill>
                  <a:schemeClr val="tx1"/>
                </a:solidFill>
              </a:rPr>
              <a:t>라고도 부른다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Tree</a:t>
            </a:r>
            <a:r>
              <a:rPr lang="ko-KR" altLang="en-US" sz="1400" dirty="0" smtClean="0">
                <a:solidFill>
                  <a:schemeClr val="tx1"/>
                </a:solidFill>
              </a:rPr>
              <a:t>중에 가장 간단한 </a:t>
            </a:r>
            <a:r>
              <a:rPr lang="en-US" altLang="ko-KR" sz="1400" dirty="0" smtClean="0">
                <a:solidFill>
                  <a:schemeClr val="tx1"/>
                </a:solidFill>
              </a:rPr>
              <a:t>tree</a:t>
            </a:r>
            <a:r>
              <a:rPr lang="ko-KR" altLang="en-US" sz="1400" dirty="0" smtClean="0">
                <a:solidFill>
                  <a:schemeClr val="tx1"/>
                </a:solidFill>
              </a:rPr>
              <a:t>이다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Degree</a:t>
            </a:r>
            <a:r>
              <a:rPr lang="ko-KR" altLang="en-US" sz="1400" dirty="0" smtClean="0">
                <a:solidFill>
                  <a:schemeClr val="tx1"/>
                </a:solidFill>
              </a:rPr>
              <a:t>가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tree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Stored data</a:t>
            </a:r>
            <a:r>
              <a:rPr lang="ko-KR" altLang="en-US" sz="1400" dirty="0" smtClean="0">
                <a:solidFill>
                  <a:schemeClr val="tx1"/>
                </a:solidFill>
              </a:rPr>
              <a:t>에 </a:t>
            </a:r>
            <a:r>
              <a:rPr lang="en-US" altLang="ko-KR" sz="1400" dirty="0" smtClean="0">
                <a:solidFill>
                  <a:schemeClr val="tx1"/>
                </a:solidFill>
              </a:rPr>
              <a:t>fast search</a:t>
            </a:r>
            <a:r>
              <a:rPr lang="ko-KR" altLang="en-US" sz="1400" dirty="0" smtClean="0">
                <a:solidFill>
                  <a:schemeClr val="tx1"/>
                </a:solidFill>
              </a:rPr>
              <a:t>를 위해 설계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Search</a:t>
            </a:r>
            <a:r>
              <a:rPr lang="ko-KR" altLang="en-US" sz="1400" dirty="0" smtClean="0">
                <a:solidFill>
                  <a:schemeClr val="tx1"/>
                </a:solidFill>
              </a:rPr>
              <a:t>를 빠르게 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r>
              <a:rPr lang="ko-KR" altLang="en-US" sz="1400" dirty="0" smtClean="0">
                <a:solidFill>
                  <a:schemeClr val="tx1"/>
                </a:solidFill>
              </a:rPr>
              <a:t>의 어떤 특성을 활용해서 구조를 만드는 것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Binary search tree: a simple structure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45" y="2387312"/>
            <a:ext cx="5963482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화장실을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가기위해</a:t>
            </a:r>
            <a:r>
              <a:rPr lang="ko-KR" altLang="en-US" sz="1400" dirty="0" smtClean="0">
                <a:solidFill>
                  <a:schemeClr val="tx1"/>
                </a:solidFill>
              </a:rPr>
              <a:t> 둘러보거나 표지판을 보거나 물어보거나 추측해본다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Guess</a:t>
            </a:r>
            <a:r>
              <a:rPr lang="ko-KR" altLang="en-US" sz="1400" dirty="0" smtClean="0">
                <a:solidFill>
                  <a:schemeClr val="tx1"/>
                </a:solidFill>
              </a:rPr>
              <a:t>를 많이 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규칙을 알 수 있기 때문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그래서 데이터의 규칙을 넣으면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Guess</a:t>
            </a:r>
            <a:r>
              <a:rPr lang="ko-KR" altLang="en-US" sz="1400" dirty="0" smtClean="0">
                <a:solidFill>
                  <a:schemeClr val="tx1"/>
                </a:solidFill>
              </a:rPr>
              <a:t>를 통해서 데이터를 </a:t>
            </a:r>
            <a:r>
              <a:rPr lang="en-US" altLang="ko-KR" sz="1400" dirty="0" smtClean="0">
                <a:solidFill>
                  <a:schemeClr val="tx1"/>
                </a:solidFill>
              </a:rPr>
              <a:t>search</a:t>
            </a:r>
            <a:r>
              <a:rPr lang="ko-KR" altLang="en-US" sz="1400" dirty="0" smtClean="0">
                <a:solidFill>
                  <a:schemeClr val="tx1"/>
                </a:solidFill>
              </a:rPr>
              <a:t>하는데 많은 시간을 줄일 수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Detour: Intuitive Analogy – Finding Restroom in Building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55" y="2314834"/>
            <a:ext cx="635406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1004</a:t>
            </a:r>
            <a:r>
              <a:rPr lang="ko-KR" altLang="en-US" sz="1400" dirty="0" smtClean="0">
                <a:solidFill>
                  <a:schemeClr val="tx1"/>
                </a:solidFill>
              </a:rPr>
              <a:t>를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찾는 </a:t>
            </a:r>
            <a:r>
              <a:rPr lang="en-US" altLang="ko-KR" sz="1400" dirty="0" smtClean="0">
                <a:solidFill>
                  <a:schemeClr val="tx1"/>
                </a:solidFill>
              </a:rPr>
              <a:t>bank account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Linked list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번의 </a:t>
            </a:r>
            <a:r>
              <a:rPr lang="en-US" altLang="ko-KR" sz="1400" dirty="0" smtClean="0">
                <a:solidFill>
                  <a:schemeClr val="tx1"/>
                </a:solidFill>
              </a:rPr>
              <a:t>retrievals</a:t>
            </a:r>
            <a:r>
              <a:rPr lang="ko-KR" altLang="en-US" sz="1400" dirty="0" smtClean="0">
                <a:solidFill>
                  <a:schemeClr val="tx1"/>
                </a:solidFill>
              </a:rPr>
              <a:t>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해야함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오른쪽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넥스트는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큰값을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왼쪽은 작은 값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1003</a:t>
            </a:r>
            <a:r>
              <a:rPr lang="ko-KR" altLang="en-US" sz="1400" dirty="0" smtClean="0">
                <a:solidFill>
                  <a:schemeClr val="tx1"/>
                </a:solidFill>
              </a:rPr>
              <a:t>이라는 루트를 만나면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찾으려고하는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1004</a:t>
            </a:r>
            <a:r>
              <a:rPr lang="ko-KR" altLang="en-US" sz="1400" dirty="0" smtClean="0">
                <a:solidFill>
                  <a:schemeClr val="tx1"/>
                </a:solidFill>
              </a:rPr>
              <a:t>는 오른쪽에 있음을 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A scenario of using binary search tree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2" y="2195786"/>
            <a:ext cx="6249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Parent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가는 </a:t>
            </a:r>
            <a:r>
              <a:rPr lang="en-US" altLang="ko-KR" sz="1400" dirty="0" smtClean="0">
                <a:solidFill>
                  <a:schemeClr val="tx1"/>
                </a:solidFill>
              </a:rPr>
              <a:t>node(previous</a:t>
            </a:r>
            <a:r>
              <a:rPr lang="ko-KR" altLang="en-US" sz="1400" dirty="0" smtClean="0">
                <a:solidFill>
                  <a:schemeClr val="tx1"/>
                </a:solidFill>
              </a:rPr>
              <a:t>같은 경우</a:t>
            </a:r>
            <a:r>
              <a:rPr lang="en-US" altLang="ko-KR" sz="1400" dirty="0" smtClean="0">
                <a:solidFill>
                  <a:schemeClr val="tx1"/>
                </a:solidFill>
              </a:rPr>
              <a:t>) 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Left hand side : </a:t>
            </a:r>
            <a:r>
              <a:rPr lang="ko-KR" altLang="en-US" sz="1400" dirty="0" smtClean="0">
                <a:solidFill>
                  <a:schemeClr val="tx1"/>
                </a:solidFill>
              </a:rPr>
              <a:t>항상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작은값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Right hand side : </a:t>
            </a:r>
            <a:r>
              <a:rPr lang="ko-KR" altLang="en-US" sz="1400" dirty="0" smtClean="0">
                <a:solidFill>
                  <a:schemeClr val="tx1"/>
                </a:solidFill>
              </a:rPr>
              <a:t>항상 큰 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Value  : </a:t>
            </a:r>
            <a:r>
              <a:rPr lang="ko-KR" altLang="en-US" sz="1400" dirty="0" smtClean="0">
                <a:solidFill>
                  <a:schemeClr val="tx1"/>
                </a:solidFill>
              </a:rPr>
              <a:t>자기 자신의 </a:t>
            </a:r>
            <a:r>
              <a:rPr lang="en-US" altLang="ko-KR" sz="1400" dirty="0" smtClean="0">
                <a:solidFill>
                  <a:schemeClr val="tx1"/>
                </a:solidFill>
              </a:rPr>
              <a:t>value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이런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레퍼런스들을</a:t>
            </a:r>
            <a:r>
              <a:rPr lang="ko-KR" altLang="en-US" sz="1400" dirty="0" smtClean="0">
                <a:solidFill>
                  <a:schemeClr val="tx1"/>
                </a:solidFill>
              </a:rPr>
              <a:t> 다양하게 </a:t>
            </a:r>
            <a:r>
              <a:rPr lang="en-US" altLang="ko-KR" sz="1400" dirty="0" smtClean="0">
                <a:solidFill>
                  <a:schemeClr val="tx1"/>
                </a:solidFill>
              </a:rPr>
              <a:t>get</a:t>
            </a:r>
            <a:r>
              <a:rPr lang="ko-KR" altLang="en-US" sz="140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r>
              <a:rPr lang="ko-KR" altLang="en-US" sz="1400" dirty="0" smtClean="0">
                <a:solidFill>
                  <a:schemeClr val="tx1"/>
                </a:solidFill>
              </a:rPr>
              <a:t>할 수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클레스에서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가져올수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정할수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sz="1400" dirty="0" smtClean="0">
                <a:solidFill>
                  <a:schemeClr val="tx1"/>
                </a:solidFill>
              </a:rPr>
              <a:t> 정리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tree node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68570"/>
            <a:ext cx="615400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6" y="2206954"/>
            <a:ext cx="6843356" cy="39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바이너리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서치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트리는</a:t>
            </a:r>
            <a:r>
              <a:rPr lang="ko-KR" altLang="en-US" sz="1400" dirty="0" smtClean="0">
                <a:solidFill>
                  <a:schemeClr val="tx1"/>
                </a:solidFill>
              </a:rPr>
              <a:t> 기본적으로 전체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노드에</a:t>
            </a:r>
            <a:r>
              <a:rPr lang="ko-KR" altLang="en-US" sz="1400" dirty="0" smtClean="0">
                <a:solidFill>
                  <a:schemeClr val="tx1"/>
                </a:solidFill>
              </a:rPr>
              <a:t> 대한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저장할 수 없다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에 대해서만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저장하게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search</a:t>
            </a:r>
            <a:r>
              <a:rPr lang="ko-KR" altLang="en-US" sz="1400" dirty="0" smtClean="0">
                <a:solidFill>
                  <a:schemeClr val="tx1"/>
                </a:solidFill>
              </a:rPr>
              <a:t>해 나가면서 값들을 </a:t>
            </a:r>
            <a:r>
              <a:rPr lang="en-US" altLang="ko-KR" sz="1400" dirty="0" smtClean="0">
                <a:solidFill>
                  <a:schemeClr val="tx1"/>
                </a:solidFill>
              </a:rPr>
              <a:t>insert, delete, search</a:t>
            </a:r>
            <a:r>
              <a:rPr lang="ko-KR" altLang="en-US" sz="1400" dirty="0" smtClean="0">
                <a:solidFill>
                  <a:schemeClr val="tx1"/>
                </a:solidFill>
              </a:rPr>
              <a:t>를 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 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다양한 </a:t>
            </a:r>
            <a:r>
              <a:rPr lang="en-US" altLang="ko-KR" sz="1400" dirty="0" smtClean="0">
                <a:solidFill>
                  <a:schemeClr val="tx1"/>
                </a:solidFill>
              </a:rPr>
              <a:t>operations</a:t>
            </a:r>
            <a:r>
              <a:rPr lang="ko-KR" altLang="en-US" sz="1400" dirty="0" smtClean="0">
                <a:solidFill>
                  <a:schemeClr val="tx1"/>
                </a:solidFill>
              </a:rPr>
              <a:t>를 정의를 해놓음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이런것들을</a:t>
            </a:r>
            <a:r>
              <a:rPr lang="ko-KR" altLang="en-US" sz="1400" dirty="0" smtClean="0">
                <a:solidFill>
                  <a:schemeClr val="tx1"/>
                </a:solidFill>
              </a:rPr>
              <a:t> 하나하나씩 채워나가면서 구현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BST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68570"/>
            <a:ext cx="666843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Insert and Search Operation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Insert operation of binary search tree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089722"/>
            <a:ext cx="6361497" cy="4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9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5. Insert and Search Operation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Insert</a:t>
            </a:r>
            <a:r>
              <a:rPr lang="ko-KR" altLang="en-US" sz="1400" dirty="0" smtClean="0">
                <a:solidFill>
                  <a:schemeClr val="tx1"/>
                </a:solidFill>
              </a:rPr>
              <a:t>에 이미 규칙이 있기 때문에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LHS</a:t>
            </a:r>
            <a:r>
              <a:rPr lang="ko-KR" altLang="en-US" sz="1400" dirty="0" smtClean="0">
                <a:solidFill>
                  <a:schemeClr val="tx1"/>
                </a:solidFill>
              </a:rPr>
              <a:t>는 무시하게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에서도 위의 과정을 반복한다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Likend</a:t>
            </a:r>
            <a:r>
              <a:rPr lang="en-US" altLang="ko-KR" sz="1400" dirty="0" smtClean="0">
                <a:solidFill>
                  <a:schemeClr val="tx1"/>
                </a:solidFill>
              </a:rPr>
              <a:t> list</a:t>
            </a:r>
            <a:r>
              <a:rPr lang="ko-KR" altLang="en-US" sz="1400" dirty="0" smtClean="0">
                <a:solidFill>
                  <a:schemeClr val="tx1"/>
                </a:solidFill>
              </a:rPr>
              <a:t>보다 </a:t>
            </a:r>
            <a:r>
              <a:rPr lang="en-US" altLang="ko-KR" sz="1400" dirty="0" smtClean="0">
                <a:solidFill>
                  <a:schemeClr val="tx1"/>
                </a:solidFill>
              </a:rPr>
              <a:t>binary tree</a:t>
            </a:r>
            <a:r>
              <a:rPr lang="ko-KR" altLang="en-US" sz="1400" dirty="0" smtClean="0">
                <a:solidFill>
                  <a:schemeClr val="tx1"/>
                </a:solidFill>
              </a:rPr>
              <a:t>가 </a:t>
            </a:r>
            <a:r>
              <a:rPr lang="en-US" altLang="ko-KR" sz="1400" dirty="0" smtClean="0">
                <a:solidFill>
                  <a:schemeClr val="tx1"/>
                </a:solidFill>
              </a:rPr>
              <a:t>search </a:t>
            </a:r>
            <a:r>
              <a:rPr lang="ko-KR" altLang="en-US" sz="1400" dirty="0" smtClean="0">
                <a:solidFill>
                  <a:schemeClr val="tx1"/>
                </a:solidFill>
              </a:rPr>
              <a:t>성능이 더 뛰어나다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초기화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값이 없으면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값으로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그다음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escape </a:t>
            </a:r>
            <a:r>
              <a:rPr lang="ko-KR" altLang="en-US" sz="1400" dirty="0" smtClean="0">
                <a:solidFill>
                  <a:schemeClr val="tx1"/>
                </a:solidFill>
              </a:rPr>
              <a:t>문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400" dirty="0" smtClean="0">
                <a:solidFill>
                  <a:schemeClr val="tx1"/>
                </a:solidFill>
              </a:rPr>
              <a:t> 값보다 </a:t>
            </a:r>
            <a:r>
              <a:rPr lang="en-US" altLang="ko-KR" sz="1400" dirty="0" smtClean="0">
                <a:solidFill>
                  <a:schemeClr val="tx1"/>
                </a:solidFill>
              </a:rPr>
              <a:t>value</a:t>
            </a:r>
            <a:r>
              <a:rPr lang="ko-KR" altLang="en-US" sz="1400" dirty="0" smtClean="0">
                <a:solidFill>
                  <a:schemeClr val="tx1"/>
                </a:solidFill>
              </a:rPr>
              <a:t>가 크면 </a:t>
            </a:r>
            <a:r>
              <a:rPr lang="en-US" altLang="ko-KR" sz="1400" dirty="0" smtClean="0">
                <a:solidFill>
                  <a:schemeClr val="tx1"/>
                </a:solidFill>
              </a:rPr>
              <a:t>RHS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노드의</a:t>
            </a:r>
            <a:r>
              <a:rPr lang="ko-KR" altLang="en-US" sz="1400" dirty="0" smtClean="0">
                <a:solidFill>
                  <a:schemeClr val="tx1"/>
                </a:solidFill>
              </a:rPr>
              <a:t> 갑보다 </a:t>
            </a:r>
            <a:r>
              <a:rPr lang="en-US" altLang="ko-KR" sz="1400" dirty="0" smtClean="0">
                <a:solidFill>
                  <a:schemeClr val="tx1"/>
                </a:solidFill>
              </a:rPr>
              <a:t>value</a:t>
            </a:r>
            <a:r>
              <a:rPr lang="ko-KR" altLang="en-US" sz="1400" dirty="0" smtClean="0">
                <a:solidFill>
                  <a:schemeClr val="tx1"/>
                </a:solidFill>
              </a:rPr>
              <a:t>가 작으면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LHS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다음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노드가</a:t>
            </a:r>
            <a:r>
              <a:rPr lang="ko-KR" altLang="en-US" sz="1400" dirty="0" smtClean="0">
                <a:solidFill>
                  <a:schemeClr val="tx1"/>
                </a:solidFill>
              </a:rPr>
              <a:t> 없으면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False: </a:t>
            </a:r>
            <a:r>
              <a:rPr lang="ko-KR" altLang="en-US" sz="1400" dirty="0" smtClean="0">
                <a:solidFill>
                  <a:schemeClr val="tx1"/>
                </a:solidFill>
              </a:rPr>
              <a:t>찾는 값 없음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Search operation of binary search tree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722"/>
            <a:ext cx="7541823" cy="37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 smtClean="0"/>
              <a:t>6. Delete Operation and Minimum &amp; </a:t>
            </a:r>
            <a:r>
              <a:rPr lang="en-US" altLang="ko-KR" dirty="0" err="1" smtClean="0"/>
              <a:t>Macimum</a:t>
            </a:r>
            <a:r>
              <a:rPr lang="en-US" altLang="ko-KR" dirty="0" smtClean="0"/>
              <a:t>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0</a:t>
            </a:r>
            <a:r>
              <a:rPr lang="ko-KR" altLang="en-US" sz="1400" dirty="0" smtClean="0">
                <a:solidFill>
                  <a:schemeClr val="tx1"/>
                </a:solidFill>
              </a:rPr>
              <a:t>은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nochild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delet</a:t>
            </a:r>
            <a:r>
              <a:rPr lang="ko-KR" altLang="en-US" sz="1400" dirty="0" smtClean="0">
                <a:solidFill>
                  <a:schemeClr val="tx1"/>
                </a:solidFill>
              </a:rPr>
              <a:t>하기 쉽다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1child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라 </a:t>
            </a:r>
            <a:r>
              <a:rPr lang="en-US" altLang="ko-KR" sz="1400" dirty="0" smtClean="0">
                <a:solidFill>
                  <a:schemeClr val="tx1"/>
                </a:solidFill>
              </a:rPr>
              <a:t>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를</a:t>
            </a:r>
            <a:r>
              <a:rPr lang="en-US" altLang="ko-KR" sz="1400" dirty="0" smtClean="0">
                <a:solidFill>
                  <a:schemeClr val="tx1"/>
                </a:solidFill>
              </a:rPr>
              <a:t> tree </a:t>
            </a:r>
            <a:r>
              <a:rPr lang="ko-KR" altLang="en-US" sz="1400" dirty="0" smtClean="0">
                <a:solidFill>
                  <a:schemeClr val="tx1"/>
                </a:solidFill>
              </a:rPr>
              <a:t>어딘가에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남겨줘야한다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은</a:t>
            </a:r>
            <a:r>
              <a:rPr lang="en-US" altLang="ko-KR" sz="1400" dirty="0" smtClean="0">
                <a:solidFill>
                  <a:schemeClr val="tx1"/>
                </a:solidFill>
              </a:rPr>
              <a:t> 2child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라 </a:t>
            </a:r>
            <a:r>
              <a:rPr lang="en-US" altLang="ko-KR" sz="1400" dirty="0" smtClean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와</a:t>
            </a:r>
            <a:r>
              <a:rPr lang="en-US" altLang="ko-KR" sz="1400" dirty="0" smtClean="0">
                <a:solidFill>
                  <a:schemeClr val="tx1"/>
                </a:solidFill>
              </a:rPr>
              <a:t>5</a:t>
            </a:r>
            <a:r>
              <a:rPr lang="ko-KR" altLang="en-US" sz="1400" dirty="0" smtClean="0">
                <a:solidFill>
                  <a:schemeClr val="tx1"/>
                </a:solidFill>
              </a:rPr>
              <a:t>를 어떻게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남겨야할지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고민해야함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Tree deletion cases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Case1: </a:t>
            </a:r>
            <a:r>
              <a:rPr lang="ko-KR" altLang="en-US" sz="1400" dirty="0" smtClean="0">
                <a:solidFill>
                  <a:schemeClr val="tx1"/>
                </a:solidFill>
              </a:rPr>
              <a:t>지우고자 하는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parects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노드에</a:t>
            </a:r>
            <a:r>
              <a:rPr lang="ko-KR" altLang="en-US" sz="1400" dirty="0" smtClean="0">
                <a:solidFill>
                  <a:schemeClr val="tx1"/>
                </a:solidFill>
              </a:rPr>
              <a:t> 가서 막아버리면 된다</a:t>
            </a:r>
            <a:r>
              <a:rPr lang="en-US" altLang="ko-KR" sz="1400" dirty="0" smtClean="0">
                <a:solidFill>
                  <a:schemeClr val="tx1"/>
                </a:solidFill>
              </a:rPr>
              <a:t>.(linked list</a:t>
            </a:r>
            <a:r>
              <a:rPr lang="ko-KR" altLang="en-US" sz="1400" dirty="0" smtClean="0">
                <a:solidFill>
                  <a:schemeClr val="tx1"/>
                </a:solidFill>
              </a:rPr>
              <a:t>랑 비슷함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Case2: 2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로가는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reference</a:t>
            </a:r>
            <a:r>
              <a:rPr lang="ko-KR" altLang="en-US" sz="1400" dirty="0" smtClean="0">
                <a:solidFill>
                  <a:schemeClr val="tx1"/>
                </a:solidFill>
              </a:rPr>
              <a:t>를 차단하고 </a:t>
            </a:r>
            <a:r>
              <a:rPr lang="en-US" altLang="ko-KR" sz="1400" dirty="0" smtClean="0">
                <a:solidFill>
                  <a:schemeClr val="tx1"/>
                </a:solidFill>
              </a:rPr>
              <a:t>0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바로 연결한다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search tree (1)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6" y="2305104"/>
            <a:ext cx="7168028" cy="40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6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 smtClean="0"/>
              <a:t>6. Delete Operation and Minimum &amp; </a:t>
            </a:r>
            <a:r>
              <a:rPr lang="en-US" altLang="ko-KR" dirty="0" err="1" smtClean="0"/>
              <a:t>Macimum</a:t>
            </a:r>
            <a:r>
              <a:rPr lang="en-US" altLang="ko-KR" dirty="0" smtClean="0"/>
              <a:t>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Case3: </a:t>
            </a:r>
            <a:r>
              <a:rPr lang="ko-KR" altLang="en-US" sz="1400" dirty="0" smtClean="0">
                <a:solidFill>
                  <a:schemeClr val="tx1"/>
                </a:solidFill>
              </a:rPr>
              <a:t>바로 밑에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올리는것은</a:t>
            </a:r>
            <a:r>
              <a:rPr lang="ko-KR" altLang="en-US" sz="1400" dirty="0" smtClean="0">
                <a:solidFill>
                  <a:schemeClr val="tx1"/>
                </a:solidFill>
              </a:rPr>
              <a:t> 적용되지 않는다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RHS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minimum</a:t>
            </a:r>
            <a:r>
              <a:rPr lang="ko-KR" altLang="en-US" sz="1400" dirty="0" smtClean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의 오른쪽에서 계속 왼쪽으로 내려가면 미니멈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LHS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maximu</a:t>
            </a:r>
            <a:r>
              <a:rPr lang="ko-KR" altLang="en-US" sz="1400" dirty="0" smtClean="0">
                <a:solidFill>
                  <a:schemeClr val="tx1"/>
                </a:solidFill>
              </a:rPr>
              <a:t>이 중간에 가까움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의 왼쪽에서 계속 오른쪽으로 내려가면 맥시멈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Minimum</a:t>
            </a:r>
            <a:r>
              <a:rPr lang="ko-KR" altLang="en-US" sz="1400" dirty="0" smtClean="0">
                <a:solidFill>
                  <a:schemeClr val="tx1"/>
                </a:solidFill>
              </a:rPr>
              <a:t>을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copy</a:t>
            </a:r>
            <a:r>
              <a:rPr lang="ko-KR" altLang="en-US" sz="1400" dirty="0" smtClean="0">
                <a:solidFill>
                  <a:schemeClr val="tx1"/>
                </a:solidFill>
              </a:rPr>
              <a:t>함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nochild</a:t>
            </a:r>
            <a:r>
              <a:rPr lang="ko-KR" altLang="en-US" sz="1400" dirty="0" smtClean="0">
                <a:solidFill>
                  <a:schemeClr val="tx1"/>
                </a:solidFill>
              </a:rPr>
              <a:t>거나 </a:t>
            </a:r>
            <a:r>
              <a:rPr lang="en-US" altLang="ko-KR" sz="1400" dirty="0" smtClean="0">
                <a:solidFill>
                  <a:schemeClr val="tx1"/>
                </a:solidFill>
              </a:rPr>
              <a:t>1child</a:t>
            </a:r>
            <a:r>
              <a:rPr lang="ko-KR" altLang="en-US" sz="1400" dirty="0" smtClean="0">
                <a:solidFill>
                  <a:schemeClr val="tx1"/>
                </a:solidFill>
              </a:rPr>
              <a:t>임을 보장되어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Nochild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나 </a:t>
            </a:r>
            <a:r>
              <a:rPr lang="en-US" altLang="ko-KR" sz="1400" dirty="0" smtClean="0">
                <a:solidFill>
                  <a:schemeClr val="tx1"/>
                </a:solidFill>
              </a:rPr>
              <a:t>1child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case1,2</a:t>
            </a:r>
            <a:r>
              <a:rPr lang="ko-KR" altLang="en-US" sz="1400" dirty="0" smtClean="0">
                <a:solidFill>
                  <a:schemeClr val="tx1"/>
                </a:solidFill>
              </a:rPr>
              <a:t>처럼 지운다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반대쪽도 같은 과정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Case3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두가지의</a:t>
            </a:r>
            <a:r>
              <a:rPr lang="ko-KR" altLang="en-US" sz="1400" dirty="0" smtClean="0">
                <a:solidFill>
                  <a:schemeClr val="tx1"/>
                </a:solidFill>
              </a:rPr>
              <a:t> 경우의 값이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나올수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search tree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0" y="2158856"/>
            <a:ext cx="7304849" cy="42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 smtClean="0"/>
              <a:t>7. Tree traversing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Case3: </a:t>
            </a:r>
            <a:r>
              <a:rPr lang="ko-KR" altLang="en-US" sz="1400" dirty="0" smtClean="0">
                <a:solidFill>
                  <a:schemeClr val="tx1"/>
                </a:solidFill>
              </a:rPr>
              <a:t>바로 밑에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올리는것은</a:t>
            </a:r>
            <a:r>
              <a:rPr lang="ko-KR" altLang="en-US" sz="1400" dirty="0" smtClean="0">
                <a:solidFill>
                  <a:schemeClr val="tx1"/>
                </a:solidFill>
              </a:rPr>
              <a:t> 적용되지 않는다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RHS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minimum</a:t>
            </a:r>
            <a:r>
              <a:rPr lang="ko-KR" altLang="en-US" sz="1400" dirty="0" smtClean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의 오른쪽에서 계속 왼쪽으로 내려가면 미니멈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LHS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maximu</a:t>
            </a:r>
            <a:r>
              <a:rPr lang="ko-KR" altLang="en-US" sz="1400" dirty="0" smtClean="0">
                <a:solidFill>
                  <a:schemeClr val="tx1"/>
                </a:solidFill>
              </a:rPr>
              <a:t>이 중간에 가까움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의 왼쪽에서 계속 오른쪽으로 내려가면 맥시멈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Minimum</a:t>
            </a:r>
            <a:r>
              <a:rPr lang="ko-KR" altLang="en-US" sz="1400" dirty="0" smtClean="0">
                <a:solidFill>
                  <a:schemeClr val="tx1"/>
                </a:solidFill>
              </a:rPr>
              <a:t>을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copy</a:t>
            </a:r>
            <a:r>
              <a:rPr lang="ko-KR" altLang="en-US" sz="1400" dirty="0" smtClean="0">
                <a:solidFill>
                  <a:schemeClr val="tx1"/>
                </a:solidFill>
              </a:rPr>
              <a:t>함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nochild</a:t>
            </a:r>
            <a:r>
              <a:rPr lang="ko-KR" altLang="en-US" sz="1400" dirty="0" smtClean="0">
                <a:solidFill>
                  <a:schemeClr val="tx1"/>
                </a:solidFill>
              </a:rPr>
              <a:t>거나 </a:t>
            </a:r>
            <a:r>
              <a:rPr lang="en-US" altLang="ko-KR" sz="1400" dirty="0" smtClean="0">
                <a:solidFill>
                  <a:schemeClr val="tx1"/>
                </a:solidFill>
              </a:rPr>
              <a:t>1child</a:t>
            </a:r>
            <a:r>
              <a:rPr lang="ko-KR" altLang="en-US" sz="1400" dirty="0" smtClean="0">
                <a:solidFill>
                  <a:schemeClr val="tx1"/>
                </a:solidFill>
              </a:rPr>
              <a:t>임을 보장되어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Nochild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나 </a:t>
            </a:r>
            <a:r>
              <a:rPr lang="en-US" altLang="ko-KR" sz="1400" dirty="0" smtClean="0">
                <a:solidFill>
                  <a:schemeClr val="tx1"/>
                </a:solidFill>
              </a:rPr>
              <a:t>1child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case1,2</a:t>
            </a:r>
            <a:r>
              <a:rPr lang="ko-KR" altLang="en-US" sz="1400" dirty="0" smtClean="0">
                <a:solidFill>
                  <a:schemeClr val="tx1"/>
                </a:solidFill>
              </a:rPr>
              <a:t>처럼 지운다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 smtClean="0">
                <a:solidFill>
                  <a:schemeClr val="tx1"/>
                </a:solidFill>
              </a:rPr>
              <a:t>반대쪽도 같은 과정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Case3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두가지의</a:t>
            </a:r>
            <a:r>
              <a:rPr lang="ko-KR" altLang="en-US" sz="1400" dirty="0" smtClean="0">
                <a:solidFill>
                  <a:schemeClr val="tx1"/>
                </a:solidFill>
              </a:rPr>
              <a:t> 경우의 값이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나올수</a:t>
            </a:r>
            <a:r>
              <a:rPr lang="ko-KR" altLang="en-US" sz="1400" dirty="0" smtClean="0">
                <a:solidFill>
                  <a:schemeClr val="tx1"/>
                </a:solidFill>
              </a:rPr>
              <a:t>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search tree (2)</a:t>
            </a:r>
          </a:p>
        </p:txBody>
      </p:sp>
    </p:spTree>
    <p:extLst>
      <p:ext uri="{BB962C8B-B14F-4D97-AF65-F5344CB8AC3E}">
        <p14:creationId xmlns:p14="http://schemas.microsoft.com/office/powerpoint/2010/main" val="239019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4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1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2" y="2288926"/>
            <a:ext cx="5784075" cy="35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32" y="1930400"/>
            <a:ext cx="7114307" cy="438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2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3415"/>
            <a:ext cx="6636618" cy="383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47" y="1863970"/>
            <a:ext cx="6884421" cy="44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73357"/>
            <a:ext cx="6623406" cy="37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59" y="2673460"/>
            <a:ext cx="5171925" cy="28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8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84168" y="2288926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넥스트에서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레퍼런스가</a:t>
            </a:r>
            <a:r>
              <a:rPr lang="ko-KR" altLang="en-US" sz="1000" dirty="0" smtClean="0">
                <a:solidFill>
                  <a:schemeClr val="tx1"/>
                </a:solidFill>
              </a:rPr>
              <a:t> 다음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가르칠 때 이것을 하나의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노드라고</a:t>
            </a:r>
            <a:r>
              <a:rPr lang="ko-KR" altLang="en-US" sz="1000" dirty="0" smtClean="0">
                <a:solidFill>
                  <a:schemeClr val="tx1"/>
                </a:solidFill>
              </a:rPr>
              <a:t>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가르키는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 : </a:t>
            </a:r>
            <a:r>
              <a:rPr lang="ko-KR" altLang="en-US" sz="1000" dirty="0" smtClean="0">
                <a:solidFill>
                  <a:schemeClr val="tx1"/>
                </a:solidFill>
              </a:rPr>
              <a:t>맨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위에있는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노드를</a:t>
            </a:r>
            <a:r>
              <a:rPr lang="ko-KR" altLang="en-US" sz="1000" dirty="0" smtClean="0">
                <a:solidFill>
                  <a:schemeClr val="tx1"/>
                </a:solidFill>
              </a:rPr>
              <a:t> 특정하여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Linked list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head</a:t>
            </a:r>
            <a:r>
              <a:rPr lang="ko-KR" altLang="en-US" sz="1000" dirty="0" smtClean="0">
                <a:solidFill>
                  <a:schemeClr val="tx1"/>
                </a:solidFill>
              </a:rPr>
              <a:t>와 </a:t>
            </a:r>
            <a:r>
              <a:rPr lang="en-US" altLang="ko-KR" sz="1000" dirty="0" smtClean="0">
                <a:solidFill>
                  <a:schemeClr val="tx1"/>
                </a:solidFill>
              </a:rPr>
              <a:t>tail</a:t>
            </a:r>
            <a:r>
              <a:rPr lang="ko-KR" altLang="en-US" sz="1000" dirty="0" smtClean="0">
                <a:solidFill>
                  <a:schemeClr val="tx1"/>
                </a:solidFill>
              </a:rPr>
              <a:t>을 부르는 것과 같다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루트에 대한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레퍼런스만</a:t>
            </a:r>
            <a:r>
              <a:rPr lang="ko-KR" altLang="en-US" sz="1000" dirty="0" smtClean="0">
                <a:solidFill>
                  <a:schemeClr val="tx1"/>
                </a:solidFill>
              </a:rPr>
              <a:t> 정의가 되어 있다고 하면 루트에서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트러벌싱이나</a:t>
            </a:r>
            <a:r>
              <a:rPr lang="en-US" altLang="ko-KR" sz="1000" dirty="0" smtClean="0">
                <a:solidFill>
                  <a:schemeClr val="tx1"/>
                </a:solidFill>
              </a:rPr>
              <a:t>, search 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구조의 데이터를 저장할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Child</a:t>
            </a:r>
            <a:r>
              <a:rPr lang="ko-KR" altLang="en-US" sz="1000" dirty="0" smtClean="0">
                <a:solidFill>
                  <a:schemeClr val="tx1"/>
                </a:solidFill>
              </a:rPr>
              <a:t>가 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smtClean="0">
                <a:solidFill>
                  <a:schemeClr val="tx1"/>
                </a:solidFill>
              </a:rPr>
              <a:t>동일한 레벨이 있는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1000" dirty="0" smtClean="0">
                <a:solidFill>
                  <a:schemeClr val="tx1"/>
                </a:solidFill>
              </a:rPr>
              <a:t>Parent</a:t>
            </a:r>
            <a:r>
              <a:rPr lang="ko-KR" altLang="en-US" sz="1000" dirty="0" smtClean="0">
                <a:solidFill>
                  <a:schemeClr val="tx1"/>
                </a:solidFill>
              </a:rPr>
              <a:t>를 가진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</a:t>
            </a:r>
            <a:r>
              <a:rPr lang="ko-KR" altLang="en-US" sz="1000" dirty="0" smtClean="0">
                <a:solidFill>
                  <a:schemeClr val="tx1"/>
                </a:solidFill>
              </a:rPr>
              <a:t> 집합을 </a:t>
            </a:r>
            <a:r>
              <a:rPr lang="en-US" altLang="ko-KR" sz="1000" dirty="0" smtClean="0">
                <a:solidFill>
                  <a:schemeClr val="tx1"/>
                </a:solidFill>
              </a:rPr>
              <a:t>Siblings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노드들이</a:t>
            </a:r>
            <a:r>
              <a:rPr lang="ko-KR" altLang="en-US" sz="1000" dirty="0" smtClean="0">
                <a:solidFill>
                  <a:schemeClr val="tx1"/>
                </a:solidFill>
              </a:rPr>
              <a:t> 더 이상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넥스트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</a:t>
            </a:r>
            <a:r>
              <a:rPr lang="en-US" altLang="ko-KR" sz="1000" dirty="0" smtClean="0">
                <a:solidFill>
                  <a:schemeClr val="tx1"/>
                </a:solidFill>
              </a:rPr>
              <a:t>(garbage</a:t>
            </a:r>
            <a:r>
              <a:rPr lang="ko-KR" altLang="en-US" sz="1000" dirty="0" smtClean="0">
                <a:solidFill>
                  <a:schemeClr val="tx1"/>
                </a:solidFill>
              </a:rPr>
              <a:t>값을 가지고 있음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을 가지고 있지 않는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en-US" altLang="ko-KR" sz="1000" dirty="0" smtClean="0">
                <a:solidFill>
                  <a:schemeClr val="tx1"/>
                </a:solidFill>
              </a:rPr>
              <a:t>Leaves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Terminal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Leaves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아닌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노드들은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Internal Nodes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A</a:t>
            </a:r>
            <a:r>
              <a:rPr lang="ko-KR" altLang="en-US" sz="1000" dirty="0" smtClean="0">
                <a:solidFill>
                  <a:schemeClr val="tx1"/>
                </a:solidFill>
              </a:rPr>
              <a:t>의 후손들은 </a:t>
            </a:r>
            <a:r>
              <a:rPr lang="en-US" altLang="ko-KR" sz="1000" dirty="0" smtClean="0">
                <a:solidFill>
                  <a:schemeClr val="tx1"/>
                </a:solidFill>
              </a:rPr>
              <a:t>Descendants of A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선조는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Anecstors</a:t>
            </a:r>
            <a:r>
              <a:rPr lang="en-US" altLang="ko-KR" sz="1000" dirty="0" smtClean="0">
                <a:solidFill>
                  <a:schemeClr val="tx1"/>
                </a:solidFill>
              </a:rPr>
              <a:t> of E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부른다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 Parents</a:t>
            </a:r>
            <a:r>
              <a:rPr lang="ko-KR" altLang="en-US" sz="1000" dirty="0" smtClean="0">
                <a:solidFill>
                  <a:schemeClr val="tx1"/>
                </a:solidFill>
              </a:rPr>
              <a:t>도 포함이다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Root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edge</a:t>
            </a:r>
            <a:r>
              <a:rPr lang="ko-KR" altLang="en-US" sz="1000" dirty="0" smtClean="0">
                <a:solidFill>
                  <a:schemeClr val="tx1"/>
                </a:solidFill>
              </a:rPr>
              <a:t>를 통해 최단거리로 갈 수 있는 길을 </a:t>
            </a:r>
            <a:r>
              <a:rPr lang="en-US" altLang="ko-KR" sz="1000" dirty="0" smtClean="0">
                <a:solidFill>
                  <a:schemeClr val="tx1"/>
                </a:solidFill>
              </a:rPr>
              <a:t>Path</a:t>
            </a:r>
            <a:r>
              <a:rPr lang="ko-KR" altLang="en-US" sz="1000" dirty="0" smtClean="0">
                <a:solidFill>
                  <a:schemeClr val="tx1"/>
                </a:solidFill>
              </a:rPr>
              <a:t>라고 하고 </a:t>
            </a:r>
            <a:r>
              <a:rPr lang="en-US" altLang="ko-KR" sz="1000" dirty="0" smtClean="0">
                <a:solidFill>
                  <a:schemeClr val="tx1"/>
                </a:solidFill>
              </a:rPr>
              <a:t>E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path</a:t>
            </a:r>
            <a:r>
              <a:rPr lang="ko-KR" altLang="en-US" sz="100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dirty="0" smtClean="0">
                <a:solidFill>
                  <a:schemeClr val="tx1"/>
                </a:solidFill>
              </a:rPr>
              <a:t>a-b-c</a:t>
            </a:r>
            <a:r>
              <a:rPr lang="ko-KR" altLang="en-US" sz="1000" dirty="0" smtClean="0">
                <a:solidFill>
                  <a:schemeClr val="tx1"/>
                </a:solidFill>
              </a:rPr>
              <a:t>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06" y="2288926"/>
            <a:ext cx="6214539" cy="39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7370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145</TotalTime>
  <Words>2953</Words>
  <Application>Microsoft Office PowerPoint</Application>
  <PresentationFormat>와이드스크린</PresentationFormat>
  <Paragraphs>264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HY그래픽M</vt:lpstr>
      <vt:lpstr>맑은 고딕</vt:lpstr>
      <vt:lpstr>Arial</vt:lpstr>
      <vt:lpstr>Trebuchet MS</vt:lpstr>
      <vt:lpstr>Wingdings 3</vt:lpstr>
      <vt:lpstr>패싯</vt:lpstr>
      <vt:lpstr>PowerPoint 프레젠테이션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3. Characteristics of Tree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5. Insert and Search Operation of Binary Search Tree</vt:lpstr>
      <vt:lpstr>5. Insert and Search Operation of Binary Search Tree</vt:lpstr>
      <vt:lpstr>6. Delete Operation and Minimum &amp; Macimum of Binary Search Tree</vt:lpstr>
      <vt:lpstr>6. Delete Operation and Minimum &amp; Macimum of Binary Search Tree</vt:lpstr>
      <vt:lpstr>7. Tree traversing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15</cp:revision>
  <dcterms:created xsi:type="dcterms:W3CDTF">2020-06-18T13:12:50Z</dcterms:created>
  <dcterms:modified xsi:type="dcterms:W3CDTF">2020-06-18T15:37:59Z</dcterms:modified>
</cp:coreProperties>
</file>